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432" r:id="rId2"/>
    <p:sldId id="445" r:id="rId3"/>
    <p:sldId id="488" r:id="rId4"/>
    <p:sldId id="493" r:id="rId5"/>
    <p:sldId id="494" r:id="rId6"/>
    <p:sldId id="495" r:id="rId7"/>
    <p:sldId id="496" r:id="rId8"/>
    <p:sldId id="489" r:id="rId9"/>
    <p:sldId id="497" r:id="rId10"/>
    <p:sldId id="498" r:id="rId11"/>
    <p:sldId id="499" r:id="rId12"/>
    <p:sldId id="501" r:id="rId13"/>
    <p:sldId id="502" r:id="rId14"/>
    <p:sldId id="490" r:id="rId15"/>
    <p:sldId id="503" r:id="rId16"/>
    <p:sldId id="508" r:id="rId17"/>
    <p:sldId id="504" r:id="rId18"/>
    <p:sldId id="505" r:id="rId19"/>
    <p:sldId id="506" r:id="rId20"/>
    <p:sldId id="507" r:id="rId21"/>
    <p:sldId id="491" r:id="rId22"/>
    <p:sldId id="509" r:id="rId23"/>
    <p:sldId id="500" r:id="rId24"/>
    <p:sldId id="492" r:id="rId25"/>
    <p:sldId id="510" r:id="rId26"/>
    <p:sldId id="322" r:id="rId27"/>
  </p:sldIdLst>
  <p:sldSz cx="9144000" cy="5184775"/>
  <p:notesSz cx="6858000" cy="9144000"/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34">
          <p15:clr>
            <a:srgbClr val="A4A3A4"/>
          </p15:clr>
        </p15:guide>
        <p15:guide id="2" orient="horz" pos="3038">
          <p15:clr>
            <a:srgbClr val="A4A3A4"/>
          </p15:clr>
        </p15:guide>
        <p15:guide id="3" orient="horz" pos="1542">
          <p15:clr>
            <a:srgbClr val="A4A3A4"/>
          </p15:clr>
        </p15:guide>
        <p15:guide id="4" pos="1474">
          <p15:clr>
            <a:srgbClr val="A4A3A4"/>
          </p15:clr>
        </p15:guide>
        <p15:guide id="5" orient="horz" pos="1452">
          <p15:clr>
            <a:srgbClr val="A4A3A4"/>
          </p15:clr>
        </p15:guide>
        <p15:guide id="6" orient="horz" pos="2494">
          <p15:clr>
            <a:srgbClr val="A4A3A4"/>
          </p15:clr>
        </p15:guide>
        <p15:guide id="7" pos="2650">
          <p15:clr>
            <a:srgbClr val="A4A3A4"/>
          </p15:clr>
        </p15:guide>
        <p15:guide id="8" orient="horz" pos="2066">
          <p15:clr>
            <a:srgbClr val="A4A3A4"/>
          </p15:clr>
        </p15:guide>
        <p15:guide id="9" orient="horz" pos="1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E36"/>
    <a:srgbClr val="C76A6B"/>
    <a:srgbClr val="E3A9A7"/>
    <a:srgbClr val="555759"/>
    <a:srgbClr val="FFFFFF"/>
    <a:srgbClr val="E9004C"/>
    <a:srgbClr val="F26E7D"/>
    <a:srgbClr val="E9F0F9"/>
    <a:srgbClr val="A0D6EF"/>
    <a:srgbClr val="6E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9"/>
    <p:restoredTop sz="94746"/>
  </p:normalViewPr>
  <p:slideViewPr>
    <p:cSldViewPr snapToGrid="0" snapToObjects="1">
      <p:cViewPr varScale="1">
        <p:scale>
          <a:sx n="200" d="100"/>
          <a:sy n="200" d="100"/>
        </p:scale>
        <p:origin x="272" y="160"/>
      </p:cViewPr>
      <p:guideLst>
        <p:guide pos="5534"/>
        <p:guide orient="horz" pos="3038"/>
        <p:guide orient="horz" pos="1542"/>
        <p:guide pos="1474"/>
        <p:guide orient="horz" pos="1452"/>
        <p:guide orient="horz" pos="2494"/>
        <p:guide pos="2650"/>
        <p:guide orient="horz" pos="2066"/>
        <p:guide orient="horz" pos="18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190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53A0-0867-939C-4009-CCAAF7D8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8CFEA8-9AA9-3DEF-9CBF-5262D4695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EEEBE0-2A70-2BCC-A23B-E7D8E536E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9F194-5E03-B7AE-26CB-FFB9EC1E7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856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2E00C-5BAB-BAE6-3EBF-EF0C420F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965A61-6681-46C7-D1CB-61A4749A2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FBA84C-8353-5227-697A-A1FB144C2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6E27B-3BE7-6EA9-6D86-C5AA97C7D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88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3FF4-6082-DB46-2A20-0F5BE2E29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9B4359-49CC-A560-2E57-D549C37B2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147472-7913-E30B-E58B-006F8FB4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B6548-C7DA-DFA3-F259-2FFFF35AC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FDBA0-5EA0-529E-81A6-35FA6837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0D1C3F-16D6-FB29-5BD3-2F14BCA2F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5A284A-4BA6-F652-A3B3-53171ACE5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78BA8C-08C6-DA28-CE31-DCAF783E7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06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A6A5-6F6E-2C67-8ADB-B45FF235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4F03B1-DD0C-C97B-A419-66122B73F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76EAAF-70DC-E0FE-B0EF-1BD5CF546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6A2220-DC2A-0138-0868-938C3106F6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157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19D0-206E-15BD-53AA-56CED21B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AC8920-0516-F193-7DFB-D001ED24B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8C477C-467B-32AE-13DA-A23B00647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D4FD2-D259-CD51-2A22-BA3BC4C56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7144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AA2F-B2E4-1773-0C30-F8896972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1F94B3-731C-45BD-BFB3-F8FDAD830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021409-807C-658D-4E1B-F36261FD3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472FD-CC44-9F59-8394-0CB5B5C35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4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E9BD-5AF9-4523-ED8F-0B8B7DDE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C9B9A4-4FA5-9D73-3400-2577955BD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9EA6A1-9E87-D707-F0B8-7417CCAF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14006-8522-49E0-A6FE-54F7EC64A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05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56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911EC-E5F9-9EAF-9431-877FBBE65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4AA565-C90C-016F-E5E1-C4B7B9591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D75D6A-42CE-5CB0-4C8A-C73142A47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DBE417-542F-ADC8-8A56-D2EF5A234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88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8669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D5C5E-0E42-42F3-5E9A-B7D78B664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5D37D9D-7CFA-C034-040E-CE6F96018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6F7878-2968-E2BC-8CFE-AEDEB6352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DD6A5-83D8-B16C-11DA-8059A3092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021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619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21D6A-6FC9-0EB5-810B-FADE7171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F72EF6-2D2C-C30B-0259-92AE2752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FC86C5-6C3E-4F91-E6F0-16336EDCD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07B984-674B-CB66-D97E-4DA119931D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90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FF89-A36A-55D3-6DCD-B11E2C6CA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893675-779A-E4BE-FE07-C93936F90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061357-67FA-6949-0B17-76711C24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21BD11-70AF-280A-8AA7-CC3755853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3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6BC75-144A-8C67-7691-6FC0D37E9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14665D-301F-D782-E577-76775963E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ED5236-F350-9549-6C8A-CB44F8322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B1FB7-5ACA-AE2A-AC58-15814CE4C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907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76971-1EBE-94BE-E3C3-BAFD1416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1D3ED9-4AD4-0A09-6172-5A08B8F0C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AF497F-9C9F-C45A-185B-9DA21F474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DABF1-81E4-E58F-4C84-1E8B45408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7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844FE-7EB5-C200-28C7-8CBD4A77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EC9DF0-2A56-2175-27AD-17485945C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CCF32F-CC75-EA32-0E07-802F51F29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26012D-F4BA-4972-BE2C-CD6AF8D90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65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7D76-95E2-9E44-2364-C5BAF1E6A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041527-F20E-62C4-985F-B2ADB1BE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09B603-94DF-D37F-2793-2DEAC4AA5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8D066-9F71-94ED-0405-D2ED9BD69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44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53E8-0DDA-495A-C971-7907FADC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071A1-40AD-8EDE-2BC6-24848B48C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683DD9-323D-9360-9C6E-759C91A1B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696FC8-B2EF-E812-6D29-47F6ABCEB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64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1CC27-E449-E535-E1EE-11D08CF7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9FFDFB-4126-5602-7F60-D21CCA5AF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E404B9-07F1-1BD3-A303-089D05741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C972B6-98D3-FBEC-340F-4D7B9190D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09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  <a:t>2025/1/11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oodGirl9925/Openran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27098" y="1974181"/>
            <a:ext cx="5489803" cy="1903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40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OpenTrustworthy</a:t>
            </a:r>
            <a:endParaRPr kumimoji="1"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kumimoji="1" lang="en-US" altLang="zh-CN" sz="2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开源软件可信性评估与预测工具</a:t>
            </a:r>
          </a:p>
          <a:p>
            <a:pPr algn="r">
              <a:lnSpc>
                <a:spcPts val="3800"/>
              </a:lnSpc>
            </a:pPr>
            <a:endParaRPr kumimoji="1" lang="zh-CN" altLang="en-US" sz="2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9E997A-2F9B-D584-8F04-A2C99DD04B57}"/>
              </a:ext>
            </a:extLst>
          </p:cNvPr>
          <p:cNvSpPr txBox="1"/>
          <p:nvPr/>
        </p:nvSpPr>
        <p:spPr>
          <a:xfrm>
            <a:off x="1827098" y="4392556"/>
            <a:ext cx="6017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仓库：</a:t>
            </a: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https://github.com/GoodGirl9925/Openrank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3CE6-2C4A-32B1-C91B-8A05557B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FD4FBCB8-C14B-B86D-20AA-43564C4C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A463B4-0CE5-2B70-4CF2-0C3C9601D038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CHAOSS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指标映射</a:t>
            </a:r>
          </a:p>
        </p:txBody>
      </p:sp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3C355F1-DAC3-62F7-1D98-B88A35B5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" y="1105853"/>
            <a:ext cx="5960110" cy="40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EA4E2-E45A-3E6F-B9A0-1F7AD5057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77F7FB26-957F-289F-C347-BBF29910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28BFE0-4C2A-A6E0-4BD2-7D1DBC1CB461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指标计算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5B9707-7F38-DD74-5AD5-8C67C5513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1144563"/>
            <a:ext cx="8146286" cy="37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FC0B0-D458-C0A7-6336-9F937400E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4C9CF305-2952-53D9-0ED2-34FE2D51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CE1C66C-EA17-71C1-CAB1-0C6F2F038A95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项目间</a:t>
            </a:r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指标对比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EEAB50-8707-F16F-F9C3-F1F4360E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046" y="1142065"/>
            <a:ext cx="3684630" cy="3684630"/>
          </a:xfrm>
          <a:prstGeom prst="rect">
            <a:avLst/>
          </a:prstGeom>
        </p:spPr>
      </p:pic>
      <p:pic>
        <p:nvPicPr>
          <p:cNvPr id="8" name="图片 7" descr="图表, 条形图&#10;&#10;描述已自动生成">
            <a:extLst>
              <a:ext uri="{FF2B5EF4-FFF2-40B4-BE49-F238E27FC236}">
                <a16:creationId xmlns:a16="http://schemas.microsoft.com/office/drawing/2014/main" id="{DC09451E-F487-E584-7EDE-3AE199D4B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04" y="3081587"/>
            <a:ext cx="2891896" cy="1745108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6EA9333A-5570-7890-97DA-24FF9602A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04" y="1142065"/>
            <a:ext cx="2891896" cy="17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158A-AA1E-7007-D489-EF9EF1BB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FC4D7973-5902-7974-B81C-E6666349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59E5F0-0275-097D-CEF3-83EBF4963C14}"/>
              </a:ext>
            </a:extLst>
          </p:cNvPr>
          <p:cNvSpPr txBox="1"/>
          <p:nvPr/>
        </p:nvSpPr>
        <p:spPr>
          <a:xfrm>
            <a:off x="421640" y="628650"/>
            <a:ext cx="5114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特定项目</a:t>
            </a:r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指标分解</a:t>
            </a:r>
            <a:endParaRPr lang="en-US" altLang="zh-CN" sz="2000" b="1" dirty="0">
              <a:solidFill>
                <a:srgbClr val="A51E3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及总排名</a:t>
            </a:r>
          </a:p>
        </p:txBody>
      </p:sp>
      <p:pic>
        <p:nvPicPr>
          <p:cNvPr id="5" name="图片 4" descr="图表, 条形图&#10;&#10;描述已自动生成">
            <a:extLst>
              <a:ext uri="{FF2B5EF4-FFF2-40B4-BE49-F238E27FC236}">
                <a16:creationId xmlns:a16="http://schemas.microsoft.com/office/drawing/2014/main" id="{90ABB3CA-36E2-EC57-778A-DEFDEC761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326" y="175895"/>
            <a:ext cx="2942034" cy="4707255"/>
          </a:xfrm>
          <a:prstGeom prst="rect">
            <a:avLst/>
          </a:prstGeom>
        </p:spPr>
      </p:pic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8BB07B8F-BEE5-B787-4C09-70CDEEF95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" y="1660138"/>
            <a:ext cx="5191760" cy="31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96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6AAB-E42E-DDB6-57FC-F64C656E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E295E865-461E-D67F-B881-984E207B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B95B18E-FFFE-54B3-56DB-07389BEDC7FF}"/>
              </a:ext>
            </a:extLst>
          </p:cNvPr>
          <p:cNvSpPr txBox="1"/>
          <p:nvPr/>
        </p:nvSpPr>
        <p:spPr>
          <a:xfrm>
            <a:off x="1827258" y="2059110"/>
            <a:ext cx="5489803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第三部分</a:t>
            </a:r>
          </a:p>
          <a:p>
            <a:pPr algn="ctr">
              <a:lnSpc>
                <a:spcPts val="3800"/>
              </a:lnSpc>
            </a:pPr>
            <a:r>
              <a:rPr kumimoji="1" lang="en-US" altLang="zh-CN" sz="2400" b="1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OpenTrustworthy</a:t>
            </a: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数据大屏</a:t>
            </a:r>
          </a:p>
        </p:txBody>
      </p:sp>
    </p:spTree>
    <p:extLst>
      <p:ext uri="{BB962C8B-B14F-4D97-AF65-F5344CB8AC3E}">
        <p14:creationId xmlns:p14="http://schemas.microsoft.com/office/powerpoint/2010/main" val="321544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03318-BBCB-E5D5-5D85-23AF3C68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2024D941-CDA3-1176-03E5-E5FFF6E2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37F7D77A-98FC-B22C-B297-F0FDE795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9142171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2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AEC4-B0EC-761D-706F-254E7E316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7D7E569B-77E6-D800-1CC9-EE86DA60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DF5D68-5A80-B570-65F3-8EE5C244933B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大屏概况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4C438D-229E-09A3-F048-EDC285EC8F87}"/>
              </a:ext>
            </a:extLst>
          </p:cNvPr>
          <p:cNvSpPr txBox="1"/>
          <p:nvPr/>
        </p:nvSpPr>
        <p:spPr>
          <a:xfrm>
            <a:off x="421640" y="1124200"/>
            <a:ext cx="597916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本大屏使用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DataEase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工具制作，旨在向用户全面展示项目的</a:t>
            </a:r>
            <a:r>
              <a:rPr lang="zh-CN" altLang="en-US" sz="12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基本信息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2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可信排行榜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2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可信属性分解情况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2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可信趋势呈现及预测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。通过多维数据的可视化分析，帮助用户快速了解特定项目的综合表现，为进一步的决策提供科学依据和数据支持。下图展示的是</a:t>
            </a:r>
            <a:r>
              <a:rPr lang="en" altLang="zh-CN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上的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home-assistant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项目，它在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TOP300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流行项目</a:t>
            </a:r>
            <a:r>
              <a:rPr lang="zh-CN" altLang="en-US" sz="12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中可信排名第一。</a:t>
            </a:r>
            <a:endParaRPr lang="zh-CN" altLang="en-US" sz="1000" dirty="0">
              <a:solidFill>
                <a:srgbClr val="08080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1B67A018-772F-FF5D-4892-D073A80C6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2203760"/>
            <a:ext cx="4814701" cy="26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FF07-6AB3-D769-2C61-F831C90D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A972FB52-8E77-E648-9CFE-E7D8B129E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16185B-9347-B469-1F8B-7F7CA5A16FBD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基本信息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1B1DDF-785C-E778-613A-BF5D45A3BE24}"/>
              </a:ext>
            </a:extLst>
          </p:cNvPr>
          <p:cNvSpPr txBox="1"/>
          <p:nvPr/>
        </p:nvSpPr>
        <p:spPr>
          <a:xfrm>
            <a:off x="421640" y="1124200"/>
            <a:ext cx="653796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大屏左侧展示了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home-assistant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基本信息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，包括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可信值排名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200" b="1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-US" sz="12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zh-CN" altLang="en-US" sz="12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200" b="1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项目运营情况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等。可信值由国防科技大学软件可信度量模型计算得出，其余指标是利用</a:t>
            </a:r>
            <a:r>
              <a:rPr lang="en" altLang="zh-CN" sz="1200" b="1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OpenDigger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工具查找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en-US" altLang="zh-CN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全年数据总结得出。</a:t>
            </a:r>
          </a:p>
        </p:txBody>
      </p:sp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8AED6828-52D9-7BE7-3397-9FA001BBC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2203760"/>
            <a:ext cx="4814701" cy="26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D9CF2-3144-5061-F39E-80D432D3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43C67F49-DF9B-2981-2A1B-4FBE309C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A05C03-4F62-5200-0777-166E318B30D8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可信排行榜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49AAB6-93C1-5E34-069D-E1F0398481FC}"/>
              </a:ext>
            </a:extLst>
          </p:cNvPr>
          <p:cNvSpPr txBox="1"/>
          <p:nvPr/>
        </p:nvSpPr>
        <p:spPr>
          <a:xfrm>
            <a:off x="421640" y="1124200"/>
            <a:ext cx="545846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大屏最右侧是</a:t>
            </a:r>
            <a:r>
              <a:rPr lang="zh-CN" altLang="en-US" sz="16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可信排行榜</a:t>
            </a:r>
            <a:r>
              <a:rPr lang="zh-CN" altLang="en-US" sz="16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，展示了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TOP300</a:t>
            </a:r>
            <a:r>
              <a:rPr lang="zh-CN" altLang="en-US" sz="16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流行项目中可信度位居前列的项目的排名情况。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A53BC221-02D9-4D91-3B5F-F26A98F3F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2203760"/>
            <a:ext cx="4814701" cy="26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9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FB45-5BEA-28FA-D8F7-CCB7764B2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A3F1488C-A71A-D6CB-588A-08E29990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91C940-DFB9-4428-BFA2-8639F389D64F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可信属性分解情况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9AD962-6CBE-1CF4-BE7F-728DD170FBF7}"/>
              </a:ext>
            </a:extLst>
          </p:cNvPr>
          <p:cNvSpPr txBox="1"/>
          <p:nvPr/>
        </p:nvSpPr>
        <p:spPr>
          <a:xfrm>
            <a:off x="421640" y="1040138"/>
            <a:ext cx="603631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大屏中部是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home-assistant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项目在各个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可信属性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可信子属性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上的得分。在中间的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雷达图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上展示了可靠性、可用性、安全性、可生存性、可维护性、实时性等六项可信属性的得分。在旁边的</a:t>
            </a:r>
            <a:r>
              <a:rPr lang="zh-CN" altLang="en-US" sz="12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环形图</a:t>
            </a:r>
            <a:r>
              <a:rPr lang="zh-CN" altLang="en-US" sz="12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中展示了每个可信属性对应的可信子属性，以及每个子属性的权重。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032E8AB7-7BA3-E9C1-74CE-2FBE0B54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2203760"/>
            <a:ext cx="4814701" cy="26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AD58BE-FD8F-527E-1C62-FC92F62D255E}"/>
              </a:ext>
            </a:extLst>
          </p:cNvPr>
          <p:cNvSpPr txBox="1"/>
          <p:nvPr/>
        </p:nvSpPr>
        <p:spPr>
          <a:xfrm>
            <a:off x="806650" y="630819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A38D97-B710-22BF-CC15-07D35B132F26}"/>
              </a:ext>
            </a:extLst>
          </p:cNvPr>
          <p:cNvSpPr txBox="1"/>
          <p:nvPr/>
        </p:nvSpPr>
        <p:spPr>
          <a:xfrm>
            <a:off x="806650" y="1660418"/>
            <a:ext cx="7223569" cy="4785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项目概况</a:t>
            </a:r>
            <a:endParaRPr lang="en-US" altLang="zh-CN" sz="16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开源软件可信性评估模型</a:t>
            </a:r>
            <a:endParaRPr lang="en-US" altLang="zh-CN" sz="16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数据大屏</a:t>
            </a:r>
            <a:endParaRPr lang="en-US" altLang="zh-CN" sz="16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第四部分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基于机器学习的开源软件可信性预测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0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第五部分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总结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0CEB-A36D-4B14-254C-2556AD66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E57B5A39-55B4-00CD-228F-79212CAB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2589F08-F032-D3E6-1E11-44DB19F8E5F5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可信趋势呈现及预测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71A052-2880-1720-5B57-FAE71A2F3DF2}"/>
              </a:ext>
            </a:extLst>
          </p:cNvPr>
          <p:cNvSpPr txBox="1"/>
          <p:nvPr/>
        </p:nvSpPr>
        <p:spPr>
          <a:xfrm>
            <a:off x="421640" y="1040138"/>
            <a:ext cx="583311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大屏底部是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home-assistant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项目从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月到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月的</a:t>
            </a:r>
            <a:r>
              <a:rPr lang="zh-CN" altLang="en-US" sz="14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可信值变化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以及</a:t>
            </a:r>
            <a:r>
              <a:rPr lang="zh-CN" altLang="en-US" sz="14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可信值变化率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，其中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月到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月为</a:t>
            </a:r>
            <a:r>
              <a:rPr lang="en" altLang="zh-CN" sz="1400" b="1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OpenDigger</a:t>
            </a:r>
            <a:r>
              <a:rPr lang="zh-CN" altLang="en-US" sz="14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月到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月为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zh-CN" altLang="en-US" sz="1400" b="1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预测数据</a:t>
            </a: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911CEFF5-B124-0333-2A79-A9489A3A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9" y="2203760"/>
            <a:ext cx="4814701" cy="26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7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7F5A8-A841-21A0-84EF-BC08DEDA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BC1AAAC0-5EC6-410C-2D29-91BA976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993D81-0765-19C5-8F52-167FF9E48B68}"/>
              </a:ext>
            </a:extLst>
          </p:cNvPr>
          <p:cNvSpPr txBox="1"/>
          <p:nvPr/>
        </p:nvSpPr>
        <p:spPr>
          <a:xfrm>
            <a:off x="1827258" y="2059110"/>
            <a:ext cx="5489803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第四部分</a:t>
            </a:r>
          </a:p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基于机器学习的开源软件可信性预测</a:t>
            </a:r>
          </a:p>
        </p:txBody>
      </p:sp>
    </p:spTree>
    <p:extLst>
      <p:ext uri="{BB962C8B-B14F-4D97-AF65-F5344CB8AC3E}">
        <p14:creationId xmlns:p14="http://schemas.microsoft.com/office/powerpoint/2010/main" val="338091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FB155-6F33-78BE-6609-60D93571F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8F516B04-4798-EBC3-1611-591156BB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EC68CF-96DD-78A1-8219-197F5191B8F3}"/>
              </a:ext>
            </a:extLst>
          </p:cNvPr>
          <p:cNvSpPr txBox="1"/>
          <p:nvPr/>
        </p:nvSpPr>
        <p:spPr>
          <a:xfrm>
            <a:off x="414931" y="1489710"/>
            <a:ext cx="6481169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14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软件可信性指标，</a:t>
            </a:r>
            <a:r>
              <a:rPr lang="zh-CN" altLang="en-US" sz="14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当软件开发人员考察软件可信性的时候，必然不会只关注项目在当前条件下的可信程度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。在未来一段时间内，</a:t>
            </a:r>
            <a:r>
              <a:rPr lang="en" altLang="zh-C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" altLang="zh-CN" sz="14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的预期也是开源项目质量的重要评判标准。因此，我们将机器学习方法添加到了</a:t>
            </a:r>
            <a:r>
              <a:rPr lang="en" altLang="zh-CN" sz="14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工具集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8C0C94-3939-6D1C-8AF2-36719273B659}"/>
              </a:ext>
            </a:extLst>
          </p:cNvPr>
          <p:cNvSpPr txBox="1"/>
          <p:nvPr/>
        </p:nvSpPr>
        <p:spPr>
          <a:xfrm>
            <a:off x="421640" y="62865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为什么需要预测？</a:t>
            </a:r>
          </a:p>
        </p:txBody>
      </p:sp>
      <p:pic>
        <p:nvPicPr>
          <p:cNvPr id="6" name="图片 5" descr="电脑萤幕画面&#10;&#10;描述已自动生成">
            <a:extLst>
              <a:ext uri="{FF2B5EF4-FFF2-40B4-BE49-F238E27FC236}">
                <a16:creationId xmlns:a16="http://schemas.microsoft.com/office/drawing/2014/main" id="{329E9DA9-257E-0109-327C-A19AFFCF7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1" y="2904512"/>
            <a:ext cx="6722110" cy="16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5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B4FD-C945-75EB-9212-AC4FAA3C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F355CA94-866A-8C76-14F8-A8D30ED5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401D18-1D24-E432-5397-107B4D6A5B8D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为什么使用</a:t>
            </a:r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XGBoost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机器学习算法？</a:t>
            </a: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CBA0FE0F-001C-27EB-DF21-845069EA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592070"/>
            <a:ext cx="7772400" cy="21727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1483BF-7B44-9990-333F-654787A6A712}"/>
              </a:ext>
            </a:extLst>
          </p:cNvPr>
          <p:cNvSpPr txBox="1"/>
          <p:nvPr/>
        </p:nvSpPr>
        <p:spPr>
          <a:xfrm>
            <a:off x="421640" y="1129038"/>
            <a:ext cx="641096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自回归模型等</a:t>
            </a:r>
            <a:r>
              <a:rPr lang="zh-CN" altLang="en-US" sz="14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传统时序建模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，对多变量的时序预测效果一般；</a:t>
            </a:r>
            <a:r>
              <a:rPr lang="en-US" altLang="zh-C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sz="14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深度学习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方法，在可解释性上稍逊一筹。</a:t>
            </a:r>
            <a:endParaRPr lang="en-US" altLang="zh-CN" sz="14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rgbClr val="08080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sz="14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方法中，</a:t>
            </a:r>
            <a:r>
              <a:rPr lang="en-US" altLang="zh-CN" sz="1400" b="1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算法提供了更高的精度、灵活性，不易过拟合，在本项目中性能优异，与开源项目</a:t>
            </a:r>
            <a:r>
              <a:rPr lang="en" altLang="zh-CN" sz="1400" dirty="0">
                <a:solidFill>
                  <a:srgbClr val="006DC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2023-opensoda-final-T3</a:t>
            </a:r>
            <a:r>
              <a:rPr lang="zh-CN" altLang="en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CN" altLang="en-US" sz="1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的结果相符。</a:t>
            </a:r>
          </a:p>
        </p:txBody>
      </p:sp>
    </p:spTree>
    <p:extLst>
      <p:ext uri="{BB962C8B-B14F-4D97-AF65-F5344CB8AC3E}">
        <p14:creationId xmlns:p14="http://schemas.microsoft.com/office/powerpoint/2010/main" val="417117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40701-B462-FD99-CC0E-BC10A817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CE2A6DCE-84A5-0F65-E53C-C1E4C6BBF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4C269E9-9EF1-5569-5D01-809897E964FB}"/>
              </a:ext>
            </a:extLst>
          </p:cNvPr>
          <p:cNvSpPr txBox="1"/>
          <p:nvPr/>
        </p:nvSpPr>
        <p:spPr>
          <a:xfrm>
            <a:off x="1827258" y="2059110"/>
            <a:ext cx="5489803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第五部分</a:t>
            </a:r>
          </a:p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03497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40385-22F9-C8F7-3252-4D2C488C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7DC4F3F9-4681-CBD8-2BC4-B7C74D51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CAEAD0-3D91-95AE-6C92-C23F1C26F41C}"/>
              </a:ext>
            </a:extLst>
          </p:cNvPr>
          <p:cNvSpPr txBox="1"/>
          <p:nvPr/>
        </p:nvSpPr>
        <p:spPr>
          <a:xfrm>
            <a:off x="414931" y="1489710"/>
            <a:ext cx="6481169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软件可信性模型</a:t>
            </a:r>
            <a:r>
              <a:rPr lang="zh-CN" altLang="en-US" sz="16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600" b="1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-US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  <a:r>
              <a:rPr lang="zh-CN" altLang="en-US" sz="16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，弥补了</a:t>
            </a:r>
            <a:r>
              <a:rPr lang="en-US" altLang="zh-CN" sz="16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-US" sz="16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在开源项目可信分析方面的欠缺，为开发者提供了</a:t>
            </a:r>
            <a:r>
              <a:rPr lang="zh-CN" altLang="en-US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权威的参考</a:t>
            </a:r>
            <a:r>
              <a:rPr lang="zh-CN" altLang="en-US" sz="16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-US" altLang="zh-CN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DataEase</a:t>
            </a:r>
            <a:r>
              <a:rPr lang="zh-CN" altLang="en-US" sz="16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的可视化数据大屏</a:t>
            </a:r>
            <a:r>
              <a:rPr lang="zh-CN" altLang="en-US" sz="16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帮助用户快速了解特定项目的综合表现，为进一步的决策提供</a:t>
            </a:r>
            <a:r>
              <a:rPr lang="zh-CN" altLang="en-US" sz="16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直观的数据支持</a:t>
            </a:r>
            <a:r>
              <a:rPr lang="zh-CN" altLang="en-US" sz="16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b="0" i="0" dirty="0">
              <a:solidFill>
                <a:srgbClr val="08080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借鉴优秀开源项目，</a:t>
            </a:r>
            <a:r>
              <a:rPr lang="zh-CN" altLang="en-US" sz="16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运用机器学习预测可信序列</a:t>
            </a:r>
            <a:r>
              <a:rPr lang="zh-CN" altLang="en-US" sz="16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，进一步</a:t>
            </a:r>
            <a:r>
              <a:rPr lang="zh-CN" altLang="en-US" sz="16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丰富开源工具集</a:t>
            </a:r>
            <a:r>
              <a:rPr lang="zh-CN" altLang="en-US" sz="16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b="0" i="0" dirty="0">
              <a:solidFill>
                <a:srgbClr val="08080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0D9AA4-482C-4499-8233-7A3710B969FF}"/>
              </a:ext>
            </a:extLst>
          </p:cNvPr>
          <p:cNvSpPr txBox="1"/>
          <p:nvPr/>
        </p:nvSpPr>
        <p:spPr>
          <a:xfrm>
            <a:off x="421640" y="62865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痛点解决了吗？</a:t>
            </a:r>
          </a:p>
        </p:txBody>
      </p:sp>
    </p:spTree>
    <p:extLst>
      <p:ext uri="{BB962C8B-B14F-4D97-AF65-F5344CB8AC3E}">
        <p14:creationId xmlns:p14="http://schemas.microsoft.com/office/powerpoint/2010/main" val="3687537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63503" y="3909769"/>
            <a:ext cx="2331720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Copyright © 2021 ECNU Corporation. All rights reserved.</a:t>
            </a:r>
          </a:p>
          <a:p>
            <a:pPr>
              <a:lnSpc>
                <a:spcPts val="800"/>
              </a:lnSpc>
            </a:pPr>
            <a:r>
              <a:rPr kumimoji="1" lang="en-US" altLang="zh-CN" sz="600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Tel:+86-021-62233586  Fax:+86-021-62606775</a:t>
            </a:r>
          </a:p>
          <a:p>
            <a:pPr>
              <a:lnSpc>
                <a:spcPts val="700"/>
              </a:lnSpc>
            </a:pPr>
            <a:r>
              <a:rPr kumimoji="1" lang="en-US" altLang="zh-CN" sz="600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E-mail: </a:t>
            </a:r>
            <a:r>
              <a:rPr kumimoji="1" lang="en-US" altLang="zh-CN" sz="600" dirty="0" err="1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ecnu@ecnu.com.cn</a:t>
            </a:r>
            <a:r>
              <a:rPr kumimoji="1" lang="en-US" altLang="zh-CN" sz="600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 Http: //</a:t>
            </a:r>
            <a:r>
              <a:rPr kumimoji="1" lang="en-US" altLang="zh-CN" sz="600" dirty="0" err="1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www.ecnu.edu.cn</a:t>
            </a:r>
            <a:r>
              <a:rPr kumimoji="1" lang="en-US" altLang="zh-CN" sz="600" dirty="0">
                <a:solidFill>
                  <a:srgbClr val="A51E36"/>
                </a:solidFill>
                <a:latin typeface="Gotham Rounded Book" charset="0"/>
                <a:ea typeface="Gotham Rounded Book" charset="0"/>
                <a:cs typeface="Gotham Rounded Book" charset="0"/>
              </a:rPr>
              <a:t>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63503" y="2441394"/>
            <a:ext cx="5489803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kumimoji="1" lang="en-US" altLang="zh-CN" sz="4000" dirty="0">
                <a:solidFill>
                  <a:srgbClr val="A51E36"/>
                </a:solidFill>
                <a:latin typeface="Geometria" panose="020B0503020204020204" charset="0"/>
                <a:ea typeface="+mj-ea"/>
                <a:cs typeface="Gotham Bold" charset="0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74439-35CC-BBAD-DD33-8A87D3556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C6C7F0E2-E796-97E8-ADCB-0F3ED19A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0007F2-46F6-9525-D63F-289B76A01847}"/>
              </a:ext>
            </a:extLst>
          </p:cNvPr>
          <p:cNvSpPr txBox="1"/>
          <p:nvPr/>
        </p:nvSpPr>
        <p:spPr>
          <a:xfrm>
            <a:off x="1827258" y="2059110"/>
            <a:ext cx="5489803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第一部分</a:t>
            </a:r>
          </a:p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项目概况</a:t>
            </a:r>
          </a:p>
        </p:txBody>
      </p:sp>
    </p:spTree>
    <p:extLst>
      <p:ext uri="{BB962C8B-B14F-4D97-AF65-F5344CB8AC3E}">
        <p14:creationId xmlns:p14="http://schemas.microsoft.com/office/powerpoint/2010/main" val="269449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69BA-9BC3-C324-E938-0807D31C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AEF85F1E-A683-7587-47A2-8B83C73F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C474B0-68D9-DAEE-1A34-2FFE667F9BEA}"/>
              </a:ext>
            </a:extLst>
          </p:cNvPr>
          <p:cNvSpPr txBox="1"/>
          <p:nvPr/>
        </p:nvSpPr>
        <p:spPr>
          <a:xfrm>
            <a:off x="414931" y="1489710"/>
            <a:ext cx="6481169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" altLang="zh-CN" sz="1800" b="1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在开源生态中扮演着至关重要的角色。它为开源项目提供了一种量化评估的方式，通过对开源项目的活跃度、贡献者行为、技术趋势等多方面数据的分析，能够清晰地展现开源项目在生态中的地位和影响力。</a:t>
            </a:r>
            <a:endParaRPr lang="en-US" altLang="zh-CN" sz="18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然而，一个项目热门、</a:t>
            </a:r>
            <a:r>
              <a:rPr lang="en" altLang="zh-CN" sz="18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值高，就意味着它有更好的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可信性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，有更好的鲁棒性、安全性等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可信属性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吗？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EB80EC-FAFC-5D30-68ED-972E0FE2B2C3}"/>
              </a:ext>
            </a:extLst>
          </p:cNvPr>
          <p:cNvSpPr txBox="1"/>
          <p:nvPr/>
        </p:nvSpPr>
        <p:spPr>
          <a:xfrm>
            <a:off x="421640" y="62865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背景分析</a:t>
            </a:r>
          </a:p>
        </p:txBody>
      </p:sp>
    </p:spTree>
    <p:extLst>
      <p:ext uri="{BB962C8B-B14F-4D97-AF65-F5344CB8AC3E}">
        <p14:creationId xmlns:p14="http://schemas.microsoft.com/office/powerpoint/2010/main" val="380295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F2A8-AE13-4385-FD5A-1FBD46815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F8AB04BE-D692-65DA-555D-2C58EDC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B3DB4E-C762-814E-0A0E-B3C760E1335B}"/>
              </a:ext>
            </a:extLst>
          </p:cNvPr>
          <p:cNvSpPr txBox="1"/>
          <p:nvPr/>
        </p:nvSpPr>
        <p:spPr>
          <a:xfrm>
            <a:off x="414931" y="1489710"/>
            <a:ext cx="6481169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软件的“可信”是指软件系统的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动态行为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及其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结果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总是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符合人们的预期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，在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受到干扰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时仍能提供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连续的服务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。（何积丰等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“可信软件基础研究”重大研究计划结题综述</a:t>
            </a:r>
            <a:r>
              <a:rPr lang="en-US" altLang="zh-CN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这里的“干扰”包括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操作错误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环境影响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8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外部攻击</a:t>
            </a:r>
            <a:r>
              <a:rPr lang="zh-CN" alt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F86090-5E83-F19F-7299-7119A6D2101C}"/>
              </a:ext>
            </a:extLst>
          </p:cNvPr>
          <p:cNvSpPr txBox="1"/>
          <p:nvPr/>
        </p:nvSpPr>
        <p:spPr>
          <a:xfrm>
            <a:off x="421640" y="62865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什么是软件“可信”？</a:t>
            </a:r>
          </a:p>
        </p:txBody>
      </p:sp>
    </p:spTree>
    <p:extLst>
      <p:ext uri="{BB962C8B-B14F-4D97-AF65-F5344CB8AC3E}">
        <p14:creationId xmlns:p14="http://schemas.microsoft.com/office/powerpoint/2010/main" val="32767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B39CF-E186-E2F5-681F-9104965B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AA32F8DA-8442-292D-9F3A-1C3EE979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1495A2-DED4-30AF-4B06-A8065082749A}"/>
              </a:ext>
            </a:extLst>
          </p:cNvPr>
          <p:cNvSpPr txBox="1"/>
          <p:nvPr/>
        </p:nvSpPr>
        <p:spPr>
          <a:xfrm>
            <a:off x="414931" y="1489710"/>
            <a:ext cx="6481169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显而易见，热门度、</a:t>
            </a:r>
            <a:r>
              <a:rPr lang="en" altLang="zh-CN" sz="18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指标都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不能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反映开源项目的可信性。开源社区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缺少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一个能反映软件可信水平的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，以及一套可信度量</a:t>
            </a:r>
            <a:r>
              <a:rPr lang="zh-CN" altLang="en-US" sz="1800" b="1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solidFill>
                <a:srgbClr val="08080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</a:t>
            </a:r>
            <a:r>
              <a:rPr lang="zh-CN" altLang="en-US" sz="18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我们从软件可信度量的角度出发，建立了</a:t>
            </a:r>
            <a:r>
              <a:rPr lang="zh-CN" altLang="en-US" sz="18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开源软件可信性评估模型</a:t>
            </a:r>
            <a:r>
              <a:rPr lang="zh-CN" altLang="en-US" sz="18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，提出了</a:t>
            </a:r>
            <a:r>
              <a:rPr lang="en" altLang="zh-CN" sz="1800" b="1" i="0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-US" sz="18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  <a:r>
              <a:rPr lang="zh-CN" altLang="en-US" sz="18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。它反映了项目的可信水平，与</a:t>
            </a:r>
            <a:r>
              <a:rPr lang="en" altLang="zh-CN" sz="1800" b="0" i="0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OpenRank</a:t>
            </a:r>
            <a:r>
              <a:rPr lang="zh-CN" altLang="en-US" sz="18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互补，为开发者们提供有价值的参考。</a:t>
            </a:r>
            <a:endParaRPr lang="en-US" altLang="zh-CN" sz="1800" dirty="0">
              <a:solidFill>
                <a:srgbClr val="08080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DAD9E7-F24B-59DC-FF70-D00FDEE2F5C0}"/>
              </a:ext>
            </a:extLst>
          </p:cNvPr>
          <p:cNvSpPr txBox="1"/>
          <p:nvPr/>
        </p:nvSpPr>
        <p:spPr>
          <a:xfrm>
            <a:off x="421640" y="628650"/>
            <a:ext cx="5114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可信性指标</a:t>
            </a:r>
          </a:p>
        </p:txBody>
      </p:sp>
    </p:spTree>
    <p:extLst>
      <p:ext uri="{BB962C8B-B14F-4D97-AF65-F5344CB8AC3E}">
        <p14:creationId xmlns:p14="http://schemas.microsoft.com/office/powerpoint/2010/main" val="174623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D47D5-21DC-46F8-ABE1-B3E252F19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6A95B331-515D-23A4-BE86-A030A7F7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408AD0-ECEC-0077-2192-AF8881F05D4C}"/>
              </a:ext>
            </a:extLst>
          </p:cNvPr>
          <p:cNvSpPr txBox="1"/>
          <p:nvPr/>
        </p:nvSpPr>
        <p:spPr>
          <a:xfrm>
            <a:off x="421640" y="1124200"/>
            <a:ext cx="6296660" cy="1234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400" dirty="0" err="1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-US" sz="1400" dirty="0">
                <a:solidFill>
                  <a:srgbClr val="08080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指标的基础上，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我们对结果进行了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充分可视化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，制作了“</a:t>
            </a:r>
            <a:r>
              <a:rPr lang="en" altLang="zh-CN" sz="1400" b="0" i="0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OpenTrustworthy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开源软件可信性评估与预测工具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大屏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”，还基于</a:t>
            </a:r>
            <a:r>
              <a:rPr lang="en" altLang="zh-CN" sz="1400" b="0" i="0" dirty="0" err="1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算法对软件可信值时间序列进行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预测评估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。我们还计划通过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大语言模型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，自动批量生成权威的软件</a:t>
            </a:r>
            <a:r>
              <a:rPr lang="zh-CN" altLang="en-US" sz="1400" b="1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可信报告</a:t>
            </a:r>
            <a:r>
              <a:rPr lang="zh-CN" altLang="en-US" sz="1400" b="0" i="0" dirty="0">
                <a:solidFill>
                  <a:srgbClr val="08080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，进一步丰富开源工具集。</a:t>
            </a:r>
            <a:endParaRPr lang="en-US" altLang="zh-CN" sz="1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5BE746-F637-9C70-C08D-745E7E4C639E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开源软件可信度量工具集</a:t>
            </a: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B7E556BA-9B9F-0193-08B5-A8989D42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" y="2358743"/>
            <a:ext cx="4686935" cy="26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0CD4-FFE2-FFFF-FD76-EB95A912A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1672D5E6-1882-C148-DE17-ECC1EB94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635" cy="51841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EF361A4-5724-D741-071A-433E4B007CA3}"/>
              </a:ext>
            </a:extLst>
          </p:cNvPr>
          <p:cNvSpPr txBox="1"/>
          <p:nvPr/>
        </p:nvSpPr>
        <p:spPr>
          <a:xfrm>
            <a:off x="1827258" y="2059110"/>
            <a:ext cx="5489803" cy="101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第二部分</a:t>
            </a:r>
          </a:p>
          <a:p>
            <a:pPr algn="ctr">
              <a:lnSpc>
                <a:spcPts val="3800"/>
              </a:lnSpc>
            </a:pPr>
            <a:r>
              <a:rPr kumimoji="1"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开源软件可信性评估模型</a:t>
            </a:r>
          </a:p>
        </p:txBody>
      </p:sp>
    </p:spTree>
    <p:extLst>
      <p:ext uri="{BB962C8B-B14F-4D97-AF65-F5344CB8AC3E}">
        <p14:creationId xmlns:p14="http://schemas.microsoft.com/office/powerpoint/2010/main" val="241353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DCC87-E213-DD25-987F-77305A9E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9">
            <a:extLst>
              <a:ext uri="{FF2B5EF4-FFF2-40B4-BE49-F238E27FC236}">
                <a16:creationId xmlns:a16="http://schemas.microsoft.com/office/drawing/2014/main" id="{45806A01-5E56-0C3D-4096-4BA4CEA8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9144635" cy="5184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A5E242-5701-BDAE-5A5D-DC63880D28B8}"/>
              </a:ext>
            </a:extLst>
          </p:cNvPr>
          <p:cNvSpPr txBox="1"/>
          <p:nvPr/>
        </p:nvSpPr>
        <p:spPr>
          <a:xfrm>
            <a:off x="421640" y="628650"/>
            <a:ext cx="511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OpenTrustworthy</a:t>
            </a:r>
            <a:r>
              <a:rPr lang="zh-CN" altLang="en-US" sz="2000" b="1" dirty="0">
                <a:solidFill>
                  <a:srgbClr val="A51E36"/>
                </a:solidFill>
                <a:latin typeface="微软雅黑" panose="020B0503020204020204" charset="-122"/>
                <a:ea typeface="微软雅黑" panose="020B0503020204020204" charset="-122"/>
              </a:rPr>
              <a:t>模型架构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4DFA8-4A52-DD7F-94C6-4C5B95EA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3" y="1657410"/>
            <a:ext cx="1926711" cy="2168525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0ED156E0-7373-9B44-F086-7F572F02C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031" y="1657410"/>
            <a:ext cx="6591068" cy="26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1026</Words>
  <Application>Microsoft Macintosh PowerPoint</Application>
  <PresentationFormat>自定义</PresentationFormat>
  <Paragraphs>91</Paragraphs>
  <Slides>26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DengXian</vt:lpstr>
      <vt:lpstr>Microsoft YaHei</vt:lpstr>
      <vt:lpstr>Microsoft YaHei</vt:lpstr>
      <vt:lpstr>Geometria</vt:lpstr>
      <vt:lpstr>Gotham Rounded Book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海生 王</cp:lastModifiedBy>
  <cp:revision>244</cp:revision>
  <dcterms:created xsi:type="dcterms:W3CDTF">2017-10-31T12:19:00Z</dcterms:created>
  <dcterms:modified xsi:type="dcterms:W3CDTF">2025-01-11T14:23:04Z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A700879580934903AB2343112B353AA0</vt:lpwstr>
  </property>
  <property fmtid="{D5CDD505-2E9C-101B-9397-08002B2CF9AE}" pid="3" name="KSOProductBuildVer">
    <vt:lpwstr>2052-11.1.0.10700</vt:lpwstr>
  </property>
</Properties>
</file>